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9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5" r:id="rId8"/>
    <p:sldId id="266" r:id="rId9"/>
    <p:sldId id="267" r:id="rId10"/>
    <p:sldId id="264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9144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189" indent="0" algn="ctr">
              <a:buNone/>
              <a:defRPr sz="1600"/>
            </a:lvl2pPr>
            <a:lvl3pPr marL="914377" indent="0" algn="ctr">
              <a:buNone/>
              <a:defRPr sz="16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FA387FE3-6C74-184F-9D00-EED47875327D}" type="datetimeFigureOut">
              <a:rPr lang="nl-NL" smtClean="0"/>
              <a:t>25-1-2023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6BB37-778F-F947-8A8D-9CEC5E040B80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0009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7FE3-6C74-184F-9D00-EED47875327D}" type="datetimeFigureOut">
              <a:rPr lang="nl-NL" smtClean="0"/>
              <a:t>25-1-2023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6BB37-778F-F947-8A8D-9CEC5E040B8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87154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7FE3-6C74-184F-9D00-EED47875327D}" type="datetimeFigureOut">
              <a:rPr lang="nl-NL" smtClean="0"/>
              <a:t>25-1-2023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6BB37-778F-F947-8A8D-9CEC5E040B80}" type="slidenum">
              <a:rPr lang="nl-NL" smtClean="0"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305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7FE3-6C74-184F-9D00-EED47875327D}" type="datetimeFigureOut">
              <a:rPr lang="nl-NL" smtClean="0"/>
              <a:t>25-1-2023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6BB37-778F-F947-8A8D-9CEC5E040B8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5385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9144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1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7FE3-6C74-184F-9D00-EED47875327D}" type="datetimeFigureOut">
              <a:rPr lang="nl-NL" smtClean="0"/>
              <a:t>25-1-2023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6BB37-778F-F947-8A8D-9CEC5E040B80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660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7FE3-6C74-184F-9D00-EED47875327D}" type="datetimeFigureOut">
              <a:rPr lang="nl-NL" smtClean="0"/>
              <a:t>25-1-2023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6BB37-778F-F947-8A8D-9CEC5E040B8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74125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marL="0" lvl="0" indent="0" algn="l" defTabSz="914377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7FE3-6C74-184F-9D00-EED47875327D}" type="datetimeFigureOut">
              <a:rPr lang="nl-NL" smtClean="0"/>
              <a:t>25-1-2023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6BB37-778F-F947-8A8D-9CEC5E040B8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36663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7FE3-6C74-184F-9D00-EED47875327D}" type="datetimeFigureOut">
              <a:rPr lang="nl-NL" smtClean="0"/>
              <a:t>25-1-2023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6BB37-778F-F947-8A8D-9CEC5E040B8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7791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7FE3-6C74-184F-9D00-EED47875327D}" type="datetimeFigureOut">
              <a:rPr lang="nl-NL" smtClean="0"/>
              <a:t>25-1-2023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6BB37-778F-F947-8A8D-9CEC5E040B8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9899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7FE3-6C74-184F-9D00-EED47875327D}" type="datetimeFigureOut">
              <a:rPr lang="nl-NL" smtClean="0"/>
              <a:t>25-1-2023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6BB37-778F-F947-8A8D-9CEC5E040B8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04509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7FE3-6C74-184F-9D00-EED47875327D}" type="datetimeFigureOut">
              <a:rPr lang="nl-NL" smtClean="0"/>
              <a:t>25-1-2023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6BB37-778F-F947-8A8D-9CEC5E040B80}" type="slidenum">
              <a:rPr lang="nl-NL" smtClean="0"/>
              <a:t>‹nr.›</a:t>
            </a:fld>
            <a:endParaRPr lang="nl-NL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5046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FA387FE3-6C74-184F-9D00-EED47875327D}" type="datetimeFigureOut">
              <a:rPr lang="nl-NL" smtClean="0"/>
              <a:t>25-1-2023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E756BB37-778F-F947-8A8D-9CEC5E040B80}" type="slidenum">
              <a:rPr lang="nl-NL" smtClean="0"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0485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defTabSz="914377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377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ovonordisknl.nl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ep.info/Diabetes-educatie-Behandeling-en-management-Nadere-info-Over-op-insuline-Spuittechniek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Insuline toedienen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 descr="211110094824-thumb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055" y="1450644"/>
            <a:ext cx="3796901" cy="284767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plaatsbepaling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Hoe bepaal je de plaats van prikken?</a:t>
            </a:r>
          </a:p>
          <a:p>
            <a:r>
              <a:rPr lang="nl-NL" dirty="0"/>
              <a:t>Gebied waar wordt gespoten. In de buik wordt de insuline 2 keer sneller opgenomen dan in het bovenbeen. </a:t>
            </a:r>
          </a:p>
          <a:p>
            <a:r>
              <a:rPr lang="nl-NL" dirty="0"/>
              <a:t>Injecteer in een onbeschadigde huid. </a:t>
            </a:r>
          </a:p>
          <a:p>
            <a:r>
              <a:rPr lang="nl-NL" dirty="0"/>
              <a:t>Geschikte injectiegebieden zijn: het gebied naast en onder de navel (ongeveer 2 cm rond de navel vrijlaten), boven/buitenkant van bovenbeen (handbreedte boven de knie vrijlaten), billen (bovenste buitenste deel). </a:t>
            </a:r>
          </a:p>
          <a:p>
            <a:r>
              <a:rPr lang="nl-NL" dirty="0"/>
              <a:t>􀂄 De bovenarm is geen geschikt injectiegebied. De kans op intramusculair injecteren is daar te groot. Het is voor de cliënt ook lastiger om zichzelf in de bovenarm te spuiten. </a:t>
            </a:r>
          </a:p>
          <a:p>
            <a:endParaRPr lang="nl-NL" dirty="0"/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Vervolg plaats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b="1" dirty="0"/>
              <a:t>Injectieplaats in relatie tot werkingsprofiel (zie achtergrondinformatie insuline) </a:t>
            </a:r>
          </a:p>
          <a:p>
            <a:r>
              <a:rPr lang="nl-NL" dirty="0"/>
              <a:t>􀂄 Ultrakortwerkende en kortwerkende insuline in de buik spuiten; </a:t>
            </a:r>
          </a:p>
          <a:p>
            <a:r>
              <a:rPr lang="nl-NL" dirty="0"/>
              <a:t>􀂄 middellange en lang werkende insuline in het been of in de bil spuiten; </a:t>
            </a:r>
          </a:p>
          <a:p>
            <a:r>
              <a:rPr lang="nl-NL" dirty="0"/>
              <a:t>􀂄 mixinsuline </a:t>
            </a:r>
            <a:r>
              <a:rPr lang="nl-NL" dirty="0" err="1"/>
              <a:t>kan’s</a:t>
            </a:r>
            <a:r>
              <a:rPr lang="nl-NL" dirty="0"/>
              <a:t> morgens in de buik en ’s avonds in het been worden gespoten. </a:t>
            </a:r>
          </a:p>
          <a:p>
            <a:endParaRPr lang="nl-NL" dirty="0"/>
          </a:p>
          <a:p>
            <a:r>
              <a:rPr lang="nl-NL" b="1" dirty="0"/>
              <a:t>Afwisselen van injectieplaats </a:t>
            </a:r>
          </a:p>
          <a:p>
            <a:r>
              <a:rPr lang="nl-NL" b="1" dirty="0"/>
              <a:t>Rotatiekaart</a:t>
            </a:r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Even herhalen</a:t>
            </a:r>
          </a:p>
        </p:txBody>
      </p:sp>
      <p:pic>
        <p:nvPicPr>
          <p:cNvPr id="6" name="Afbeelding 5" descr="Diabetes Hyp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693" y="1838889"/>
            <a:ext cx="3225620" cy="4517306"/>
          </a:xfrm>
          <a:prstGeom prst="rect">
            <a:avLst/>
          </a:prstGeom>
        </p:spPr>
      </p:pic>
      <p:pic>
        <p:nvPicPr>
          <p:cNvPr id="7" name="Afbeelding 6" descr="Diabetes Hyp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0032" y="1838889"/>
            <a:ext cx="3337179" cy="45232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is insuline?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  <a:p>
            <a:r>
              <a:rPr lang="nl-NL" dirty="0"/>
              <a:t>Insuline is een hormoon dat aangemaakt wordt door de eilandjes van </a:t>
            </a:r>
            <a:r>
              <a:rPr lang="nl-NL" dirty="0" err="1"/>
              <a:t>Langerhans</a:t>
            </a:r>
            <a:r>
              <a:rPr lang="nl-NL" dirty="0"/>
              <a:t> van de alvleesklier. </a:t>
            </a:r>
          </a:p>
          <a:p>
            <a:endParaRPr lang="nl-NL" dirty="0"/>
          </a:p>
          <a:p>
            <a:r>
              <a:rPr lang="nl-NL" dirty="0"/>
              <a:t>Insuline speelt een rol bij het opnemen van glucose vanuit het bloed in de spier- en levercellen.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Insuline – als medicatie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68096" y="2084832"/>
            <a:ext cx="7290055" cy="4023360"/>
          </a:xfrm>
        </p:spPr>
        <p:txBody>
          <a:bodyPr>
            <a:normAutofit lnSpcReduction="10000"/>
          </a:bodyPr>
          <a:lstStyle/>
          <a:p>
            <a:endParaRPr lang="nl-NL" dirty="0"/>
          </a:p>
          <a:p>
            <a:r>
              <a:rPr lang="nl-NL" dirty="0"/>
              <a:t> </a:t>
            </a:r>
            <a:r>
              <a:rPr lang="nl-NL" b="1" dirty="0"/>
              <a:t>Concentratie </a:t>
            </a:r>
          </a:p>
          <a:p>
            <a:r>
              <a:rPr lang="nl-NL" dirty="0"/>
              <a:t>De insulineoplossing wordt geleverd in een sterkte van 100 IE/ml. Deze sterkte is internationaal gelijk zodat vergissingen worden voorkomen. </a:t>
            </a:r>
          </a:p>
          <a:p>
            <a:endParaRPr lang="nl-NL" dirty="0"/>
          </a:p>
          <a:p>
            <a:r>
              <a:rPr lang="nl-NL" dirty="0"/>
              <a:t> </a:t>
            </a:r>
            <a:r>
              <a:rPr lang="nl-NL" b="1" dirty="0"/>
              <a:t>Werkingsprofielen </a:t>
            </a:r>
          </a:p>
          <a:p>
            <a:r>
              <a:rPr lang="nl-NL" dirty="0"/>
              <a:t>Er zijn meerdere insulinesoorten met verschillende werkingsprofielen. Het werkingsprofiel zegt iets over hoe snel en hoe lang de toegediende insuline werkt. Er zijn kortwerkende </a:t>
            </a:r>
            <a:r>
              <a:rPr lang="nl-NL" dirty="0" err="1"/>
              <a:t>insulines</a:t>
            </a:r>
            <a:r>
              <a:rPr lang="nl-NL" dirty="0"/>
              <a:t>, </a:t>
            </a:r>
            <a:r>
              <a:rPr lang="nl-NL" dirty="0" err="1"/>
              <a:t>langwerkende</a:t>
            </a:r>
            <a:r>
              <a:rPr lang="nl-NL" dirty="0"/>
              <a:t> </a:t>
            </a:r>
            <a:r>
              <a:rPr lang="nl-NL" dirty="0" err="1"/>
              <a:t>insulines</a:t>
            </a:r>
            <a:r>
              <a:rPr lang="nl-NL" dirty="0"/>
              <a:t> en diverse mengsels van kort- en </a:t>
            </a:r>
            <a:r>
              <a:rPr lang="nl-NL" dirty="0" err="1"/>
              <a:t>langwerkende</a:t>
            </a:r>
            <a:r>
              <a:rPr lang="nl-NL" dirty="0"/>
              <a:t> </a:t>
            </a:r>
            <a:r>
              <a:rPr lang="nl-NL" dirty="0" err="1"/>
              <a:t>insulines</a:t>
            </a:r>
            <a:r>
              <a:rPr lang="nl-NL" dirty="0"/>
              <a:t>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werkingsprofielen</a:t>
            </a:r>
          </a:p>
        </p:txBody>
      </p:sp>
      <p:pic>
        <p:nvPicPr>
          <p:cNvPr id="4" name="Tijdelijke aanduiding voor inhoud 3" descr="5-profiele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67827" y="2286000"/>
            <a:ext cx="2290845" cy="4022725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insulinepompje</a:t>
            </a:r>
          </a:p>
        </p:txBody>
      </p:sp>
      <p:pic>
        <p:nvPicPr>
          <p:cNvPr id="4" name="Tijdelijke aanduiding voor inhoud 3" descr="Tummy_0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80501" y="2286000"/>
            <a:ext cx="4865498" cy="4022725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Bewaren van insuline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68452" y="1916832"/>
            <a:ext cx="7290055" cy="4023360"/>
          </a:xfrm>
        </p:spPr>
        <p:txBody>
          <a:bodyPr>
            <a:normAutofit/>
          </a:bodyPr>
          <a:lstStyle/>
          <a:p>
            <a:endParaRPr lang="nl-NL" dirty="0"/>
          </a:p>
          <a:p>
            <a:r>
              <a:rPr lang="nl-NL" b="1" dirty="0"/>
              <a:t> Bewaren van insuline </a:t>
            </a:r>
          </a:p>
          <a:p>
            <a:r>
              <a:rPr lang="nl-NL" dirty="0"/>
              <a:t>Bewaar insuline bij een temperatuur tussen 2 en 8 °C in de koelkast. Niet in de koelkastdeur de werkzaamheid van insuline neemt af bij temperatuurschommelingen. Insuline gaat stuk bij bevriezen en werkt dan ook niet meer! Ook een hoge temperatuur ( &gt;35 °C) moet vermeden worden. Insuline is houdbaar tot de vervaldatum die door de fabrikant wordt vermeld op de verpakking. </a:t>
            </a:r>
          </a:p>
          <a:p>
            <a:r>
              <a:rPr lang="nl-NL" dirty="0"/>
              <a:t>Flesjes en patronen die in gebruik zijn, kunnen zes weken op kamertemperatuur worden bewaard. </a:t>
            </a:r>
          </a:p>
          <a:p>
            <a:endParaRPr lang="nl-N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Spuiten van insuline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hlinkClick r:id="rId2"/>
              </a:rPr>
              <a:t>http://www.novonordisknl.nl/</a:t>
            </a:r>
            <a:endParaRPr lang="nl-NL" dirty="0"/>
          </a:p>
          <a:p>
            <a:r>
              <a:rPr lang="nl-NL" dirty="0"/>
              <a:t>Instructie autocover</a:t>
            </a:r>
          </a:p>
          <a:p>
            <a:r>
              <a:rPr lang="nl-NL" dirty="0"/>
              <a:t>Instructie </a:t>
            </a:r>
            <a:r>
              <a:rPr lang="nl-NL" dirty="0" err="1"/>
              <a:t>flexpen</a:t>
            </a:r>
            <a:endParaRPr lang="nl-N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techniek</a:t>
            </a:r>
          </a:p>
        </p:txBody>
      </p:sp>
      <p:pic>
        <p:nvPicPr>
          <p:cNvPr id="4" name="Tijdelijke aanduiding voor inhoud 3" descr="spuittechniek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03337" y="2492896"/>
            <a:ext cx="2857500" cy="3381375"/>
          </a:xfrm>
        </p:spPr>
      </p:pic>
      <p:sp>
        <p:nvSpPr>
          <p:cNvPr id="3" name="Rechthoek 2"/>
          <p:cNvSpPr/>
          <p:nvPr/>
        </p:nvSpPr>
        <p:spPr>
          <a:xfrm>
            <a:off x="4067944" y="3444919"/>
            <a:ext cx="460851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dirty="0">
                <a:hlinkClick r:id="rId3"/>
              </a:rPr>
              <a:t>http://www.diep.info/Diabetes-educatie-Behandeling-en-management-Nadere-info-Over-op-insuline-Spuittechniek</a:t>
            </a:r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">
  <a:themeElements>
    <a:clrScheme name="Integra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108</TotalTime>
  <Words>395</Words>
  <Application>Microsoft Office PowerPoint</Application>
  <PresentationFormat>Diavoorstelling (4:3)</PresentationFormat>
  <Paragraphs>41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5" baseType="lpstr">
      <vt:lpstr>Tw Cen MT</vt:lpstr>
      <vt:lpstr>Tw Cen MT Condensed</vt:lpstr>
      <vt:lpstr>Wingdings 3</vt:lpstr>
      <vt:lpstr>Integraal</vt:lpstr>
      <vt:lpstr>Insuline toedienen</vt:lpstr>
      <vt:lpstr>Even herhalen</vt:lpstr>
      <vt:lpstr>Wat is insuline?</vt:lpstr>
      <vt:lpstr>Insuline – als medicatie</vt:lpstr>
      <vt:lpstr>werkingsprofielen</vt:lpstr>
      <vt:lpstr>insulinepompje</vt:lpstr>
      <vt:lpstr>Bewaren van insuline</vt:lpstr>
      <vt:lpstr>Spuiten van insuline</vt:lpstr>
      <vt:lpstr>techniek</vt:lpstr>
      <vt:lpstr>plaatsbepaling</vt:lpstr>
      <vt:lpstr>Vervolg plaats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Insuline toedienen</dc:title>
  <dc:creator>Irma Geerars</dc:creator>
  <cp:lastModifiedBy>Judith de Hoop - van Harten</cp:lastModifiedBy>
  <cp:revision>4</cp:revision>
  <dcterms:created xsi:type="dcterms:W3CDTF">2014-09-07T17:58:21Z</dcterms:created>
  <dcterms:modified xsi:type="dcterms:W3CDTF">2023-01-25T10:21:46Z</dcterms:modified>
</cp:coreProperties>
</file>